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7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58" r:id="rId22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15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n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80B1D6-D471-4693-A2B1-54A9A6291C86}" type="datetime2">
              <a:rPr lang="zh-TW" altLang="en-US" smtClean="0">
                <a:latin typeface="+mn-ea"/>
              </a:rPr>
              <a:t>2018年3月26日</a:t>
            </a:fld>
            <a:endParaRPr lang="zh-TW" altLang="en-US" dirty="0">
              <a:latin typeface="+mn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n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en-US" altLang="zh-TW" smtClean="0">
                <a:latin typeface="+mn-ea"/>
              </a:rPr>
              <a:t>‹#›</a:t>
            </a:fld>
            <a:endParaRPr lang="zh-TW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n-ea"/>
                <a:ea typeface="+mn-ea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ea"/>
                <a:ea typeface="+mn-ea"/>
              </a:defRPr>
            </a:lvl1pPr>
          </a:lstStyle>
          <a:p>
            <a:fld id="{EA027A95-8984-4ED1-931A-6EE29F557E13}" type="datetime2">
              <a:rPr lang="zh-TW" altLang="en-US" smtClean="0"/>
              <a:pPr/>
              <a:t>2018年3月26日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ea"/>
                <a:ea typeface="+mn-ea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ea"/>
                <a:ea typeface="+mn-ea"/>
              </a:defRPr>
            </a:lvl1pPr>
          </a:lstStyle>
          <a:p>
            <a:fld id="{5534C2EF-8A97-4DAF-B099-E567883644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ea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783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560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28650" y="533400"/>
            <a:ext cx="6343650" cy="1828800"/>
          </a:xfrm>
        </p:spPr>
        <p:txBody>
          <a:bodyPr rtlCol="0" anchor="b">
            <a:normAutofit/>
          </a:bodyPr>
          <a:lstStyle>
            <a:lvl1pPr algn="l">
              <a:defRPr sz="33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28650" y="2438400"/>
            <a:ext cx="531495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900"/>
              </a:spcBef>
              <a:buNone/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1436" y="5791200"/>
            <a:ext cx="6086564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18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手繪多邊形 5"/>
          <p:cNvSpPr>
            <a:spLocks/>
          </p:cNvSpPr>
          <p:nvPr/>
        </p:nvSpPr>
        <p:spPr bwMode="gray">
          <a:xfrm>
            <a:off x="571500" y="933450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sz="1350" dirty="0"/>
          </a:p>
        </p:txBody>
      </p:sp>
      <p:sp>
        <p:nvSpPr>
          <p:cNvPr id="15" name="圖片預留位置 14" descr="要新增影像的空白預留位置。按一下預留位置，然後選取您要新增的影像"/>
          <p:cNvSpPr>
            <a:spLocks noGrp="1"/>
          </p:cNvSpPr>
          <p:nvPr>
            <p:ph type="pic" sz="quarter" idx="13"/>
          </p:nvPr>
        </p:nvSpPr>
        <p:spPr>
          <a:xfrm>
            <a:off x="744327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7" name="文字預留位置 16"/>
          <p:cNvSpPr>
            <a:spLocks noGrp="1"/>
          </p:cNvSpPr>
          <p:nvPr>
            <p:ph type="body" sz="quarter" idx="14"/>
          </p:nvPr>
        </p:nvSpPr>
        <p:spPr>
          <a:xfrm>
            <a:off x="771436" y="5181600"/>
            <a:ext cx="2674620" cy="493776"/>
          </a:xfrm>
        </p:spPr>
        <p:txBody>
          <a:bodyPr rtlCol="0">
            <a:normAutofit/>
          </a:bodyPr>
          <a:lstStyle>
            <a:lvl1pPr marL="0" indent="0">
              <a:buNone/>
              <a:defRPr sz="1350"/>
            </a:lvl1pPr>
            <a:lvl2pPr marL="0" indent="0">
              <a:spcBef>
                <a:spcPts val="900"/>
              </a:spcBef>
              <a:buNone/>
              <a:defRPr sz="1350"/>
            </a:lvl2pPr>
            <a:lvl3pPr marL="0" indent="0">
              <a:spcBef>
                <a:spcPts val="900"/>
              </a:spcBef>
              <a:buNone/>
              <a:defRPr sz="1350"/>
            </a:lvl3pPr>
            <a:lvl4pPr marL="0" indent="0">
              <a:spcBef>
                <a:spcPts val="900"/>
              </a:spcBef>
              <a:buNone/>
              <a:defRPr sz="1350"/>
            </a:lvl4pPr>
            <a:lvl5pPr marL="0" indent="0">
              <a:spcBef>
                <a:spcPts val="900"/>
              </a:spcBef>
              <a:buNone/>
              <a:defRPr sz="1350"/>
            </a:lvl5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18" name="手繪多邊形 5"/>
          <p:cNvSpPr>
            <a:spLocks/>
          </p:cNvSpPr>
          <p:nvPr/>
        </p:nvSpPr>
        <p:spPr bwMode="gray">
          <a:xfrm>
            <a:off x="3975100" y="933450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sz="1350" dirty="0"/>
          </a:p>
        </p:txBody>
      </p:sp>
      <p:sp>
        <p:nvSpPr>
          <p:cNvPr id="19" name="圖片預留位置 18" descr="要新增影像的空白預留位置。按一下預留位置，然後選取您要新增的影像"/>
          <p:cNvSpPr>
            <a:spLocks noGrp="1"/>
          </p:cNvSpPr>
          <p:nvPr>
            <p:ph type="pic" sz="quarter" idx="15"/>
          </p:nvPr>
        </p:nvSpPr>
        <p:spPr>
          <a:xfrm>
            <a:off x="4147926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0" name="文字預留位置 16"/>
          <p:cNvSpPr>
            <a:spLocks noGrp="1"/>
          </p:cNvSpPr>
          <p:nvPr>
            <p:ph type="body" sz="quarter" idx="16"/>
          </p:nvPr>
        </p:nvSpPr>
        <p:spPr>
          <a:xfrm>
            <a:off x="4175036" y="5181600"/>
            <a:ext cx="2674620" cy="493776"/>
          </a:xfrm>
        </p:spPr>
        <p:txBody>
          <a:bodyPr rtlCol="0">
            <a:normAutofit/>
          </a:bodyPr>
          <a:lstStyle>
            <a:lvl1pPr marL="0" indent="0">
              <a:buNone/>
              <a:defRPr sz="1350"/>
            </a:lvl1pPr>
            <a:lvl2pPr marL="0" indent="0">
              <a:spcBef>
                <a:spcPts val="900"/>
              </a:spcBef>
              <a:buNone/>
              <a:defRPr sz="1350"/>
            </a:lvl2pPr>
            <a:lvl3pPr marL="0" indent="0">
              <a:spcBef>
                <a:spcPts val="900"/>
              </a:spcBef>
              <a:buNone/>
              <a:defRPr sz="1350"/>
            </a:lvl3pPr>
            <a:lvl4pPr marL="0" indent="0">
              <a:spcBef>
                <a:spcPts val="900"/>
              </a:spcBef>
              <a:buNone/>
              <a:defRPr sz="1350"/>
            </a:lvl4pPr>
            <a:lvl5pPr marL="0" indent="0">
              <a:spcBef>
                <a:spcPts val="900"/>
              </a:spcBef>
              <a:buNone/>
              <a:defRPr sz="1350"/>
            </a:lvl5pPr>
          </a:lstStyle>
          <a:p>
            <a:pPr lvl="0" rt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1436" y="5305425"/>
            <a:ext cx="6078062" cy="579921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手繪多邊形 5"/>
          <p:cNvSpPr>
            <a:spLocks/>
          </p:cNvSpPr>
          <p:nvPr/>
        </p:nvSpPr>
        <p:spPr bwMode="gray">
          <a:xfrm>
            <a:off x="571500" y="933450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sz="1350" dirty="0"/>
          </a:p>
        </p:txBody>
      </p:sp>
      <p:sp>
        <p:nvSpPr>
          <p:cNvPr id="15" name="圖片預留位置 14" descr="要新增影像的空白預留位置。按一下預留位置，然後選取您要新增的影像"/>
          <p:cNvSpPr>
            <a:spLocks noGrp="1"/>
          </p:cNvSpPr>
          <p:nvPr>
            <p:ph type="pic" sz="quarter" idx="13"/>
          </p:nvPr>
        </p:nvSpPr>
        <p:spPr>
          <a:xfrm>
            <a:off x="743916" y="1113023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8" name="手繪多邊形 5"/>
          <p:cNvSpPr>
            <a:spLocks/>
          </p:cNvSpPr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sz="1350" dirty="0"/>
          </a:p>
        </p:txBody>
      </p:sp>
      <p:sp>
        <p:nvSpPr>
          <p:cNvPr id="19" name="圖片預留位置 18" descr="要新增影像的空白預留位置。按一下預留位置，然後選取您要新增的影像"/>
          <p:cNvSpPr>
            <a:spLocks noGrp="1"/>
          </p:cNvSpPr>
          <p:nvPr>
            <p:ph type="pic" sz="quarter" idx="15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2" name="手繪多邊形 5"/>
          <p:cNvSpPr>
            <a:spLocks/>
          </p:cNvSpPr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sz="1350" dirty="0"/>
          </a:p>
        </p:txBody>
      </p:sp>
      <p:sp>
        <p:nvSpPr>
          <p:cNvPr id="13" name="圖片預留位置 12" descr="要新增影像的空白預留位置。按一下預留位置，然後選取您要新增的影像"/>
          <p:cNvSpPr>
            <a:spLocks noGrp="1"/>
          </p:cNvSpPr>
          <p:nvPr>
            <p:ph type="pic" sz="quarter" idx="16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7" name="文字預留位置 16"/>
          <p:cNvSpPr>
            <a:spLocks noGrp="1"/>
          </p:cNvSpPr>
          <p:nvPr>
            <p:ph type="body" sz="quarter" idx="14"/>
          </p:nvPr>
        </p:nvSpPr>
        <p:spPr>
          <a:xfrm>
            <a:off x="771436" y="5919255"/>
            <a:ext cx="607806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0" indent="0">
              <a:spcBef>
                <a:spcPts val="900"/>
              </a:spcBef>
              <a:buNone/>
              <a:defRPr sz="1350"/>
            </a:lvl2pPr>
            <a:lvl3pPr marL="0" indent="0">
              <a:spcBef>
                <a:spcPts val="900"/>
              </a:spcBef>
              <a:buNone/>
              <a:defRPr sz="1350"/>
            </a:lvl3pPr>
            <a:lvl4pPr marL="0" indent="0">
              <a:spcBef>
                <a:spcPts val="900"/>
              </a:spcBef>
              <a:buNone/>
              <a:defRPr sz="1350"/>
            </a:lvl4pPr>
            <a:lvl5pPr marL="0" indent="0">
              <a:spcBef>
                <a:spcPts val="900"/>
              </a:spcBef>
              <a:buNone/>
              <a:defRPr sz="1350"/>
            </a:lvl5pPr>
          </a:lstStyle>
          <a:p>
            <a:pPr lvl="0" rt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五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4"/>
            <a:ext cx="9141714" cy="685971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58050" y="365126"/>
            <a:ext cx="16002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18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手繪多邊形 5"/>
          <p:cNvSpPr>
            <a:spLocks/>
          </p:cNvSpPr>
          <p:nvPr/>
        </p:nvSpPr>
        <p:spPr bwMode="gray">
          <a:xfrm>
            <a:off x="3136900" y="265045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sz="1350" dirty="0"/>
          </a:p>
        </p:txBody>
      </p:sp>
      <p:sp>
        <p:nvSpPr>
          <p:cNvPr id="9" name="圖片預留位置 8" descr="要新增影像的空白預留位置。按一下預留位置，然後選取您要新增的影像"/>
          <p:cNvSpPr>
            <a:spLocks noGrp="1"/>
          </p:cNvSpPr>
          <p:nvPr>
            <p:ph type="pic" sz="quarter" idx="13"/>
          </p:nvPr>
        </p:nvSpPr>
        <p:spPr>
          <a:xfrm>
            <a:off x="3318326" y="436316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0" name="手繪多邊形 5"/>
          <p:cNvSpPr>
            <a:spLocks/>
          </p:cNvSpPr>
          <p:nvPr/>
        </p:nvSpPr>
        <p:spPr bwMode="gray">
          <a:xfrm>
            <a:off x="612141" y="384724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sz="1350" dirty="0"/>
          </a:p>
        </p:txBody>
      </p:sp>
      <p:sp>
        <p:nvSpPr>
          <p:cNvPr id="11" name="圖片預留位置 10" descr="要新增影像的空白預留位置。按一下預留位置，然後選取您要新增的影像"/>
          <p:cNvSpPr>
            <a:spLocks noGrp="1"/>
          </p:cNvSpPr>
          <p:nvPr>
            <p:ph type="pic" sz="quarter" idx="15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2" name="手繪多邊形 5"/>
          <p:cNvSpPr>
            <a:spLocks/>
          </p:cNvSpPr>
          <p:nvPr/>
        </p:nvSpPr>
        <p:spPr bwMode="gray">
          <a:xfrm>
            <a:off x="612141" y="2478362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sz="1350" dirty="0"/>
          </a:p>
        </p:txBody>
      </p:sp>
      <p:sp>
        <p:nvSpPr>
          <p:cNvPr id="13" name="圖片預留位置 12" descr="要新增影像的空白預留位置。按一下預留位置，然後選取您要新增的影像"/>
          <p:cNvSpPr>
            <a:spLocks noGrp="1"/>
          </p:cNvSpPr>
          <p:nvPr>
            <p:ph type="pic" sz="quarter" idx="16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4" name="手繪多邊形 5"/>
          <p:cNvSpPr>
            <a:spLocks/>
          </p:cNvSpPr>
          <p:nvPr/>
        </p:nvSpPr>
        <p:spPr bwMode="gray">
          <a:xfrm>
            <a:off x="612141" y="4572000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sz="1350" dirty="0"/>
          </a:p>
        </p:txBody>
      </p:sp>
      <p:sp>
        <p:nvSpPr>
          <p:cNvPr id="15" name="圖片預留位置 14" descr="要新增影像的空白預留位置。按一下預留位置，然後選取您要新增的影像"/>
          <p:cNvSpPr>
            <a:spLocks noGrp="1"/>
          </p:cNvSpPr>
          <p:nvPr>
            <p:ph type="pic" sz="quarter" idx="17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0" name="手繪多邊形 5"/>
          <p:cNvSpPr>
            <a:spLocks/>
          </p:cNvSpPr>
          <p:nvPr/>
        </p:nvSpPr>
        <p:spPr bwMode="gray">
          <a:xfrm>
            <a:off x="3136900" y="3448512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sz="1350" dirty="0"/>
          </a:p>
        </p:txBody>
      </p:sp>
      <p:sp>
        <p:nvSpPr>
          <p:cNvPr id="21" name="圖片預留位置 20" descr="要新增影像的空白預留位置。按一下預留位置，然後選取您要新增的影像"/>
          <p:cNvSpPr>
            <a:spLocks noGrp="1"/>
          </p:cNvSpPr>
          <p:nvPr>
            <p:ph type="pic" sz="quarter" idx="18"/>
          </p:nvPr>
        </p:nvSpPr>
        <p:spPr>
          <a:xfrm>
            <a:off x="3318326" y="3619783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EDA580-7684-4325-91FA-84060BADCAFA}" type="datetime2">
              <a:rPr lang="zh-TW" altLang="en-US" smtClean="0"/>
              <a:pPr/>
              <a:t>2018年3月26日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1" y="365125"/>
            <a:ext cx="1371599" cy="49403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3000" y="365125"/>
            <a:ext cx="5143500" cy="4940300"/>
          </a:xfrm>
        </p:spPr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F4434E-16C8-4491-BCB9-51326E89E6D7}" type="datetime2">
              <a:rPr lang="zh-TW" altLang="en-US" smtClean="0"/>
              <a:pPr/>
              <a:t>2018年3月26日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2A3791-20D3-465F-9D37-A24388DA7900}" type="datetime2">
              <a:rPr lang="zh-TW" altLang="en-US" smtClean="0"/>
              <a:pPr/>
              <a:t>2018年3月26日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4600" y="533400"/>
            <a:ext cx="5486400" cy="1828800"/>
          </a:xfrm>
        </p:spPr>
        <p:txBody>
          <a:bodyPr rtlCol="0" anchor="b">
            <a:normAutofit/>
          </a:bodyPr>
          <a:lstStyle>
            <a:lvl1pPr>
              <a:defRPr sz="33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514600" y="2438400"/>
            <a:ext cx="41148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143000" y="1825625"/>
            <a:ext cx="3291840" cy="3474720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09160" y="1825625"/>
            <a:ext cx="3291840" cy="3474720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47C788-9A9B-4D5B-A672-1557A016884B}" type="datetime2">
              <a:rPr lang="zh-TW" altLang="en-US" smtClean="0"/>
              <a:pPr/>
              <a:t>2018年3月26日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329184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4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143000" y="2624666"/>
            <a:ext cx="3291840" cy="2675467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09160" y="1828800"/>
            <a:ext cx="329184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4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09160" y="2624666"/>
            <a:ext cx="3291840" cy="2675467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B2F671-CB56-482C-A874-6DD0D30B0AD9}" type="datetime2">
              <a:rPr lang="zh-TW" altLang="en-US" smtClean="0"/>
              <a:pPr/>
              <a:t>2018年3月26日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7615FAB-A8F2-4CD7-9B7C-B3A6E3F400B6}" type="datetime2">
              <a:rPr lang="zh-TW" altLang="en-US" smtClean="0"/>
              <a:pPr/>
              <a:t>2018年3月26日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49FEC1-D4F1-4EFD-9D6B-F727A22DB7DC}" type="datetime2">
              <a:rPr lang="zh-TW" altLang="en-US" smtClean="0"/>
              <a:pPr/>
              <a:t>2018年3月26日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3543300" y="1828801"/>
            <a:ext cx="4457700" cy="3476625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42999" y="1828801"/>
            <a:ext cx="219456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5AF0BB-8303-4DE7-B128-896C5E841516}" type="datetime2">
              <a:rPr lang="zh-TW" altLang="en-US" smtClean="0"/>
              <a:pPr/>
              <a:t>2018年3月26日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手繪多邊形 5"/>
          <p:cNvSpPr>
            <a:spLocks/>
          </p:cNvSpPr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sz="135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2" name="圖片預留位置 11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257800" y="2245995"/>
            <a:ext cx="27432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46F13A-9C43-4FED-B8D2-D4D3E35C462C}" type="datetime2">
              <a:rPr lang="zh-TW" altLang="en-US" smtClean="0"/>
              <a:pPr/>
              <a:t>2018年3月26日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657350" y="6416676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5257800" y="6416676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1838893D-8C29-44BD-A3B2-9EB053370F25}" type="datetime2">
              <a:rPr lang="zh-TW" altLang="en-US" smtClean="0"/>
              <a:pPr/>
              <a:t>2018年3月26日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6457950" y="6416676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289D71E3-7D81-4C24-B9D8-6B108755C64C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labor.pixnet.net/blog/post/4573508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desk.bli.gov.tw/aa/" TargetMode="External"/><Relationship Id="rId2" Type="http://schemas.openxmlformats.org/officeDocument/2006/relationships/hyperlink" Target="http://goo.gl/DTjzyD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li.gov.tw/sub.aspx?a=X%2f0d4BJbuqk%3d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aiabBn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labor.pixnet.net/blog/post/4573508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imlabor.pixnet.net/blog/post/45735087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5DF28DE4-CC23-4421-92D3-AEA83993729F}"/>
              </a:ext>
            </a:extLst>
          </p:cNvPr>
          <p:cNvSpPr/>
          <p:nvPr/>
        </p:nvSpPr>
        <p:spPr>
          <a:xfrm>
            <a:off x="0" y="2060848"/>
            <a:ext cx="9144000" cy="1471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ts val="5600"/>
              </a:lnSpc>
            </a:pPr>
            <a:r>
              <a:rPr lang="zh-TW" altLang="zh-TW" sz="4000" dirty="0">
                <a:solidFill>
                  <a:srgbClr val="FFFFFF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  <a:hlinkClick r:id="rId3"/>
              </a:rPr>
              <a:t>育嬰留職停薪津貼</a:t>
            </a:r>
            <a:endParaRPr lang="en-US" altLang="zh-TW" sz="4000" dirty="0">
              <a:solidFill>
                <a:srgbClr val="FFFFFF"/>
              </a:solidFill>
              <a:latin typeface="華康方圓體W7" panose="040B0709000000000000" pitchFamily="81" charset="-120"/>
              <a:ea typeface="華康方圓體W7" panose="040B0709000000000000" pitchFamily="81" charset="-120"/>
              <a:hlinkClick r:id="rId3"/>
            </a:endParaRPr>
          </a:p>
          <a:p>
            <a:pPr algn="ctr" defTabSz="685800">
              <a:lnSpc>
                <a:spcPts val="5600"/>
              </a:lnSpc>
            </a:pPr>
            <a:r>
              <a:rPr lang="zh-TW" altLang="zh-TW" sz="4000" dirty="0">
                <a:solidFill>
                  <a:srgbClr val="FFFFFF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  <a:hlinkClick r:id="rId3"/>
              </a:rPr>
              <a:t>顧葵寶寶無負擔沒煩惱</a:t>
            </a:r>
            <a:endParaRPr lang="zh-TW" altLang="zh-TW" sz="4000" dirty="0">
              <a:solidFill>
                <a:srgbClr val="FFFFFF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C5007018-6D52-4619-8374-A9D8B4022593}"/>
              </a:ext>
            </a:extLst>
          </p:cNvPr>
          <p:cNvSpPr/>
          <p:nvPr/>
        </p:nvSpPr>
        <p:spPr>
          <a:xfrm>
            <a:off x="3707904" y="6093296"/>
            <a:ext cx="1656184" cy="5760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勞工保險局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87FE498-AC4F-4900-AB84-72B82C973839}"/>
              </a:ext>
            </a:extLst>
          </p:cNvPr>
          <p:cNvSpPr/>
          <p:nvPr/>
        </p:nvSpPr>
        <p:spPr>
          <a:xfrm>
            <a:off x="395536" y="1997839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rgbClr val="B41A0F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申請「育嬰留職停薪」</a:t>
            </a:r>
            <a:r>
              <a:rPr lang="en-US" altLang="zh-TW" sz="2000" b="1" dirty="0">
                <a:solidFill>
                  <a:srgbClr val="B41A0F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Q&amp;A</a:t>
            </a:r>
          </a:p>
          <a:p>
            <a:endParaRPr lang="zh-TW" altLang="en-US" sz="20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r>
              <a:rPr lang="en-US" altLang="zh-TW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Q1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：申請育嬰留職停薪後，能夠提前復職或延後申請育嬰假的時間嗎？</a:t>
            </a:r>
          </a:p>
          <a:p>
            <a:r>
              <a:rPr lang="en-US" altLang="zh-TW" sz="2000" b="1" dirty="0">
                <a:solidFill>
                  <a:srgbClr val="FF00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A1</a:t>
            </a:r>
            <a:r>
              <a:rPr lang="zh-TW" altLang="en-US" sz="2000" b="1" dirty="0">
                <a:solidFill>
                  <a:srgbClr val="FF00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：可以喔！只要與雇主協商，經雇主同意即可</a:t>
            </a:r>
            <a:endParaRPr lang="zh-TW" altLang="en-US" sz="20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endParaRPr lang="en-US" altLang="zh-TW" sz="20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r>
              <a:rPr lang="en-US" altLang="zh-TW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Q2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：如果在月中開始請育嬰假，但請假前都有按時出勤，那公司還需要</a:t>
            </a:r>
            <a:endParaRPr lang="en-US" altLang="zh-TW" sz="20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    提供全勤獎金嗎？</a:t>
            </a:r>
          </a:p>
          <a:p>
            <a:r>
              <a:rPr lang="en-US" altLang="zh-TW" sz="2000" b="1" dirty="0">
                <a:solidFill>
                  <a:srgbClr val="FF00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A2</a:t>
            </a:r>
            <a:r>
              <a:rPr lang="zh-TW" altLang="en-US" sz="2000" b="1" dirty="0">
                <a:solidFill>
                  <a:srgbClr val="FF00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：當然要提供全勤獎金，只要是上班期間都有出勤，雇主就要依照比例</a:t>
            </a:r>
            <a:endParaRPr lang="en-US" altLang="zh-TW" sz="2000" b="1" dirty="0">
              <a:solidFill>
                <a:srgbClr val="FF0000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r>
              <a:rPr lang="zh-TW" altLang="en-US" sz="2000" b="1" dirty="0">
                <a:solidFill>
                  <a:srgbClr val="FF00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    發給全勤獎金喔！</a:t>
            </a:r>
            <a:endParaRPr lang="zh-TW" altLang="en-US" sz="20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990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C7D3071-86D7-42E4-96E0-A3B5152BC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9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1B78E58-8E38-4FC5-B853-9F7D2016FA3D}"/>
              </a:ext>
            </a:extLst>
          </p:cNvPr>
          <p:cNvSpPr/>
          <p:nvPr/>
        </p:nvSpPr>
        <p:spPr>
          <a:xfrm>
            <a:off x="395536" y="686931"/>
            <a:ext cx="8352928" cy="4542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zh-TW" altLang="en-US" sz="2000" b="1" dirty="0">
                <a:solidFill>
                  <a:srgbClr val="B41A0F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「育嬰留職停薪」期間，可以繼續保勞、就保！</a:t>
            </a:r>
            <a:endParaRPr lang="zh-TW" altLang="en-US" sz="20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>
              <a:lnSpc>
                <a:spcPts val="2400"/>
              </a:lnSpc>
              <a:spcAft>
                <a:spcPts val="1100"/>
              </a:spcAft>
            </a:pP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育嬰留職停薪期間，想要繼續保勞、就保的爸爸或媽媽，可以這麼做！</a:t>
            </a:r>
          </a:p>
          <a:p>
            <a:pPr>
              <a:lnSpc>
                <a:spcPts val="2400"/>
              </a:lnSpc>
              <a:buFont typeface="+mj-lt"/>
              <a:buAutoNum type="arabicPeriod"/>
            </a:pP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爸爸或媽媽只要在填寫「育嬰留職停薪津貼申請書、給付收據及繼續</a:t>
            </a:r>
            <a:endParaRPr lang="en-US" altLang="zh-TW" sz="20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>
              <a:lnSpc>
                <a:spcPts val="2400"/>
              </a:lnSpc>
            </a:pP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  投保申請書」時</a:t>
            </a:r>
            <a:r>
              <a:rPr lang="zh-TW" altLang="en-US" sz="2000" dirty="0">
                <a:solidFill>
                  <a:srgbClr val="984B4B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  <a:hlinkClick r:id="rId2"/>
              </a:rPr>
              <a:t>（下載書表）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，記得勾選「同意繼續投保」欄位，填寫</a:t>
            </a:r>
            <a:endParaRPr lang="en-US" altLang="zh-TW" sz="20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>
              <a:lnSpc>
                <a:spcPts val="2400"/>
              </a:lnSpc>
            </a:pP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  完畢後郵寄或親送至勞保局申請，即可同時完成申請育嬰留職停薪津貼</a:t>
            </a:r>
            <a:endParaRPr lang="en-US" altLang="zh-TW" sz="20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>
              <a:lnSpc>
                <a:spcPts val="2400"/>
              </a:lnSpc>
            </a:pP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  及辦理繼續投保手續同時申請育嬰留職停薪津貼及辦理繼續投保填。</a:t>
            </a:r>
            <a:b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</a:br>
            <a:b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</a:br>
            <a:r>
              <a:rPr lang="en-US" altLang="zh-TW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※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小提醒：</a:t>
            </a:r>
            <a:endParaRPr lang="en-US" altLang="zh-TW" sz="20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>
              <a:lnSpc>
                <a:spcPts val="2400"/>
              </a:lnSpc>
            </a:pP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申請育嬰津貼及續保時如申請書所填期間為</a:t>
            </a:r>
            <a:r>
              <a:rPr lang="en-US" altLang="zh-TW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6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個月，後續若要再延長育嬰續保期間，則填具「勞工</a:t>
            </a:r>
            <a:r>
              <a:rPr lang="en-US" altLang="zh-TW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(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就業</a:t>
            </a:r>
            <a:r>
              <a:rPr lang="en-US" altLang="zh-TW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)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保險被保險人育嬰留職停薪繼續投保申請書」即可；又育嬰續保期間，提出申請的爸爸或媽媽原本應負擔保險費則可申請遞延</a:t>
            </a:r>
            <a:r>
              <a:rPr lang="en-US" altLang="zh-TW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3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年繳納。</a:t>
            </a:r>
            <a:b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</a:b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 </a:t>
            </a:r>
          </a:p>
          <a:p>
            <a:pPr>
              <a:lnSpc>
                <a:spcPts val="2400"/>
              </a:lnSpc>
            </a:pPr>
            <a:r>
              <a:rPr lang="en-US" altLang="zh-TW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2.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或是請公司於勞保局「</a:t>
            </a:r>
            <a:r>
              <a:rPr lang="en-US" altLang="zh-TW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e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化服務系統」</a:t>
            </a:r>
            <a:r>
              <a:rPr lang="en-US" altLang="zh-TW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(</a:t>
            </a:r>
            <a:r>
              <a:rPr lang="zh-TW" altLang="en-US" sz="2000" dirty="0">
                <a:solidFill>
                  <a:srgbClr val="984B4B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  <a:hlinkClick r:id="rId3"/>
              </a:rPr>
              <a:t>點選前往</a:t>
            </a:r>
            <a:r>
              <a:rPr lang="en-US" altLang="zh-TW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)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直接網路辦理即可。</a:t>
            </a:r>
            <a:endParaRPr lang="zh-TW" altLang="en-US" sz="2000" dirty="0">
              <a:effectLst/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862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B4D71BB-F35D-40C5-AF97-A3014FBA8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1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C6F6EA7-A8E8-4C6F-BFB7-6375A271EF2F}"/>
              </a:ext>
            </a:extLst>
          </p:cNvPr>
          <p:cNvSpPr/>
          <p:nvPr/>
        </p:nvSpPr>
        <p:spPr>
          <a:xfrm>
            <a:off x="323528" y="2690336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zh-TW" altLang="en-US" sz="2000" b="1" dirty="0">
                <a:solidFill>
                  <a:srgbClr val="B41A0F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開始育嬰留職停薪後，可以申請請領「育嬰留職停薪津貼」！</a:t>
            </a:r>
            <a:endParaRPr lang="en-US" altLang="zh-TW" sz="2000" b="1" dirty="0">
              <a:solidFill>
                <a:srgbClr val="B41A0F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>
              <a:lnSpc>
                <a:spcPts val="2400"/>
              </a:lnSpc>
            </a:pPr>
            <a:b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</a:b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單親或未婚也可以申請喔！但如果在職業工會加保的話，因為只有加保勞保</a:t>
            </a:r>
            <a:endParaRPr lang="en-US" altLang="zh-TW" sz="20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>
              <a:lnSpc>
                <a:spcPts val="2400"/>
              </a:lnSpc>
            </a:pP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沒有就保，所以就無法申請唷！</a:t>
            </a:r>
          </a:p>
        </p:txBody>
      </p:sp>
    </p:spTree>
    <p:extLst>
      <p:ext uri="{BB962C8B-B14F-4D97-AF65-F5344CB8AC3E}">
        <p14:creationId xmlns:p14="http://schemas.microsoft.com/office/powerpoint/2010/main" val="31097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1D3BBD6-8B6A-4FC0-8589-8BF78AAAD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76" y="0"/>
            <a:ext cx="6869448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84EC3D5-0619-4D68-8A00-CF32ACF8FF16}"/>
              </a:ext>
            </a:extLst>
          </p:cNvPr>
          <p:cNvSpPr/>
          <p:nvPr/>
        </p:nvSpPr>
        <p:spPr>
          <a:xfrm>
            <a:off x="-1" y="6503380"/>
            <a:ext cx="9144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※</a:t>
            </a:r>
            <a:r>
              <a:rPr lang="zh-TW" altLang="en-US" sz="2000" dirty="0">
                <a:solidFill>
                  <a:schemeClr val="bg1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建議大家要等育嬰假開始再寄出申請喔！</a:t>
            </a:r>
            <a:r>
              <a:rPr lang="en-US" altLang="zh-TW" sz="2000" dirty="0">
                <a:solidFill>
                  <a:schemeClr val="bg1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※</a:t>
            </a:r>
            <a:endParaRPr lang="zh-TW" altLang="en-US" sz="2000" dirty="0">
              <a:solidFill>
                <a:schemeClr val="bg1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605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A96C70D-3882-4EB5-9DA1-A84FF256ED2B}"/>
              </a:ext>
            </a:extLst>
          </p:cNvPr>
          <p:cNvSpPr/>
          <p:nvPr/>
        </p:nvSpPr>
        <p:spPr>
          <a:xfrm>
            <a:off x="251520" y="620688"/>
            <a:ext cx="8568952" cy="5157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Aft>
                <a:spcPts val="1100"/>
              </a:spcAft>
            </a:pPr>
            <a:r>
              <a:rPr lang="zh-TW" altLang="en-US" sz="2000" b="1" dirty="0">
                <a:solidFill>
                  <a:srgbClr val="B41A0F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１</a:t>
            </a:r>
            <a:r>
              <a:rPr lang="en-US" altLang="zh-TW" sz="2000" b="1" dirty="0">
                <a:solidFill>
                  <a:srgbClr val="B41A0F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.</a:t>
            </a:r>
            <a:r>
              <a:rPr lang="zh-TW" altLang="en-US" sz="2000" b="1" dirty="0">
                <a:solidFill>
                  <a:srgbClr val="B41A0F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申請所需資料</a:t>
            </a:r>
            <a:endParaRPr lang="zh-TW" altLang="en-US" sz="20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>
              <a:lnSpc>
                <a:spcPts val="2400"/>
              </a:lnSpc>
            </a:pP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📍育嬰留職停薪津貼申請書、給付收據及繼續投保申請書</a:t>
            </a:r>
            <a:r>
              <a:rPr lang="en-US" altLang="zh-TW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(</a:t>
            </a:r>
            <a:r>
              <a:rPr lang="zh-TW" altLang="en-US" sz="2000" dirty="0">
                <a:solidFill>
                  <a:srgbClr val="984B4B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  <a:hlinkClick r:id="rId2"/>
              </a:rPr>
              <a:t>下載</a:t>
            </a:r>
            <a:r>
              <a:rPr lang="en-US" altLang="zh-TW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)  </a:t>
            </a:r>
            <a:endParaRPr lang="zh-TW" altLang="en-US" sz="20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>
              <a:lnSpc>
                <a:spcPts val="2400"/>
              </a:lnSpc>
            </a:pPr>
            <a:endParaRPr lang="en-US" altLang="zh-TW" sz="20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>
              <a:lnSpc>
                <a:spcPts val="2400"/>
              </a:lnSpc>
            </a:pP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📍育嬰留職停薪證明（應載明育嬰留職停薪起、迄期間；如前一項的申請書</a:t>
            </a:r>
            <a:endParaRPr lang="en-US" altLang="zh-TW" sz="20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>
              <a:lnSpc>
                <a:spcPts val="2400"/>
              </a:lnSpc>
            </a:pP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  所附證明已經有投保單位蓋章，即不需另行檢附）</a:t>
            </a:r>
          </a:p>
          <a:p>
            <a:pPr>
              <a:lnSpc>
                <a:spcPts val="2400"/>
              </a:lnSpc>
            </a:pPr>
            <a:endParaRPr lang="en-US" altLang="zh-TW" sz="20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>
              <a:lnSpc>
                <a:spcPts val="2400"/>
              </a:lnSpc>
            </a:pP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📍含申請人跟子女的戶口名簿影本</a:t>
            </a:r>
          </a:p>
          <a:p>
            <a:pPr>
              <a:lnSpc>
                <a:spcPts val="2400"/>
              </a:lnSpc>
            </a:pPr>
            <a:endParaRPr lang="en-US" altLang="zh-TW" sz="20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>
              <a:lnSpc>
                <a:spcPts val="2400"/>
              </a:lnSpc>
            </a:pP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📍本人的金融機構存摺封面影本</a:t>
            </a:r>
          </a:p>
          <a:p>
            <a:pPr>
              <a:lnSpc>
                <a:spcPts val="2400"/>
              </a:lnSpc>
            </a:pP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  如收養未滿</a:t>
            </a:r>
            <a:r>
              <a:rPr lang="en-US" altLang="zh-TW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3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歲兒童先行共同生活的爸爸或媽媽，另應依下列情形分別</a:t>
            </a:r>
            <a:endParaRPr lang="en-US" altLang="zh-TW" sz="20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>
              <a:lnSpc>
                <a:spcPts val="2400"/>
              </a:lnSpc>
            </a:pP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  檢具證明文件：</a:t>
            </a:r>
            <a:b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</a:b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  </a:t>
            </a:r>
            <a:r>
              <a:rPr lang="en-US" altLang="zh-TW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(1) 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無血緣關係者：應檢附合法收出養媒合服務者與收養人及出養人</a:t>
            </a:r>
            <a:endParaRPr lang="en-US" altLang="zh-TW" sz="20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>
              <a:lnSpc>
                <a:spcPts val="2400"/>
              </a:lnSpc>
            </a:pP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      簽訂之試養契約等相關證明文件。</a:t>
            </a:r>
            <a:endParaRPr lang="en-US" altLang="zh-TW" sz="20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>
              <a:lnSpc>
                <a:spcPts val="2400"/>
              </a:lnSpc>
            </a:pPr>
            <a:b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</a:b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  </a:t>
            </a:r>
            <a:r>
              <a:rPr lang="en-US" altLang="zh-TW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(2) 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親屬間收養或繼親收養：應檢附法院命令公函文書（如家事法庭通知）</a:t>
            </a:r>
            <a:endParaRPr lang="en-US" altLang="zh-TW" sz="20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>
              <a:lnSpc>
                <a:spcPts val="2400"/>
              </a:lnSpc>
            </a:pP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      或村、里長證明等相關證明文件。</a:t>
            </a:r>
          </a:p>
        </p:txBody>
      </p:sp>
    </p:spTree>
    <p:extLst>
      <p:ext uri="{BB962C8B-B14F-4D97-AF65-F5344CB8AC3E}">
        <p14:creationId xmlns:p14="http://schemas.microsoft.com/office/powerpoint/2010/main" val="295459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25698C1-94CA-4E44-86A0-1561785D49A4}"/>
              </a:ext>
            </a:extLst>
          </p:cNvPr>
          <p:cNvSpPr/>
          <p:nvPr/>
        </p:nvSpPr>
        <p:spPr>
          <a:xfrm>
            <a:off x="395536" y="2896803"/>
            <a:ext cx="8496944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100"/>
              </a:spcAft>
            </a:pPr>
            <a:r>
              <a:rPr lang="zh-TW" altLang="en-US" sz="2000" b="1" dirty="0">
                <a:solidFill>
                  <a:srgbClr val="B41A0F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２</a:t>
            </a:r>
            <a:r>
              <a:rPr lang="en-US" altLang="zh-TW" sz="2000" b="1" dirty="0">
                <a:solidFill>
                  <a:srgbClr val="B41A0F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.</a:t>
            </a:r>
            <a:r>
              <a:rPr lang="zh-TW" altLang="en-US" sz="2000" b="1" dirty="0">
                <a:solidFill>
                  <a:srgbClr val="B41A0F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將上述資料郵寄到勞保局申請</a:t>
            </a:r>
            <a:endParaRPr lang="zh-TW" altLang="en-US" sz="20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r>
              <a:rPr lang="en-US" altLang="zh-TW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※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育嬰留職停薪津貼詳細資訊請參考：</a:t>
            </a:r>
            <a:r>
              <a:rPr lang="en-US" altLang="zh-TW" sz="2000" b="1" dirty="0">
                <a:latin typeface="華康方圓體W7" panose="040B0709000000000000" pitchFamily="81" charset="-120"/>
                <a:ea typeface="華康方圓體W7" panose="040B0709000000000000" pitchFamily="81" charset="-120"/>
                <a:hlinkClick r:id="rId2"/>
              </a:rPr>
              <a:t>https://lihi.cc/iVLWD</a:t>
            </a:r>
            <a:endParaRPr lang="en-US" altLang="zh-TW" sz="20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81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BB4591A7-EB36-46B6-B751-65DE92549A63}"/>
              </a:ext>
            </a:extLst>
          </p:cNvPr>
          <p:cNvSpPr/>
          <p:nvPr/>
        </p:nvSpPr>
        <p:spPr>
          <a:xfrm>
            <a:off x="0" y="1844824"/>
            <a:ext cx="9144000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ts val="5600"/>
              </a:lnSpc>
            </a:pPr>
            <a:r>
              <a:rPr lang="zh-TW" altLang="zh-TW" sz="4000" dirty="0">
                <a:solidFill>
                  <a:srgbClr val="FFFFFF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  <a:hlinkClick r:id="rId3"/>
              </a:rPr>
              <a:t>育嬰留職停薪津貼</a:t>
            </a:r>
            <a:endParaRPr lang="en-US" altLang="zh-TW" sz="4000" dirty="0">
              <a:solidFill>
                <a:srgbClr val="FFFFFF"/>
              </a:solidFill>
              <a:latin typeface="華康方圓體W7" panose="040B0709000000000000" pitchFamily="81" charset="-120"/>
              <a:ea typeface="華康方圓體W7" panose="040B0709000000000000" pitchFamily="81" charset="-120"/>
              <a:hlinkClick r:id="rId3"/>
            </a:endParaRPr>
          </a:p>
          <a:p>
            <a:pPr algn="ctr" defTabSz="685800">
              <a:lnSpc>
                <a:spcPts val="5600"/>
              </a:lnSpc>
            </a:pPr>
            <a:r>
              <a:rPr lang="zh-TW" altLang="zh-TW" sz="4000" dirty="0">
                <a:solidFill>
                  <a:srgbClr val="FFFFFF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  <a:hlinkClick r:id="rId3"/>
              </a:rPr>
              <a:t>顧葵寶寶</a:t>
            </a:r>
            <a:endParaRPr lang="en-US" altLang="zh-TW" sz="4000" dirty="0">
              <a:solidFill>
                <a:srgbClr val="FFFFFF"/>
              </a:solidFill>
              <a:latin typeface="華康方圓體W7" panose="040B0709000000000000" pitchFamily="81" charset="-120"/>
              <a:ea typeface="華康方圓體W7" panose="040B0709000000000000" pitchFamily="81" charset="-120"/>
              <a:hlinkClick r:id="rId3"/>
            </a:endParaRPr>
          </a:p>
          <a:p>
            <a:pPr algn="ctr" defTabSz="685800">
              <a:lnSpc>
                <a:spcPts val="5600"/>
              </a:lnSpc>
            </a:pPr>
            <a:r>
              <a:rPr lang="zh-TW" altLang="zh-TW" sz="4000" dirty="0">
                <a:solidFill>
                  <a:srgbClr val="FFFFFF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  <a:hlinkClick r:id="rId3"/>
              </a:rPr>
              <a:t>無負擔</a:t>
            </a:r>
            <a:r>
              <a:rPr lang="en-US" altLang="zh-TW" sz="4000" dirty="0">
                <a:solidFill>
                  <a:srgbClr val="FFFFFF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  <a:hlinkClick r:id="rId3"/>
              </a:rPr>
              <a:t>!</a:t>
            </a:r>
          </a:p>
          <a:p>
            <a:pPr algn="ctr" defTabSz="685800">
              <a:lnSpc>
                <a:spcPts val="5600"/>
              </a:lnSpc>
            </a:pPr>
            <a:r>
              <a:rPr lang="zh-TW" altLang="zh-TW" sz="4000" dirty="0">
                <a:solidFill>
                  <a:srgbClr val="FFFFFF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  <a:hlinkClick r:id="rId3"/>
              </a:rPr>
              <a:t>沒煩惱</a:t>
            </a:r>
            <a:r>
              <a:rPr lang="en-US" altLang="zh-TW" sz="4000" dirty="0">
                <a:solidFill>
                  <a:srgbClr val="FFFFFF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!</a:t>
            </a:r>
            <a:endParaRPr lang="zh-TW" altLang="zh-TW" sz="4000" dirty="0">
              <a:solidFill>
                <a:srgbClr val="FFFFFF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CAA9E206-1456-49A3-A3F9-F5E99451E554}"/>
              </a:ext>
            </a:extLst>
          </p:cNvPr>
          <p:cNvSpPr/>
          <p:nvPr/>
        </p:nvSpPr>
        <p:spPr>
          <a:xfrm>
            <a:off x="3707904" y="6093296"/>
            <a:ext cx="1656184" cy="5760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勞工保險局</a:t>
            </a: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FEF5962-995F-4115-99C2-CE7CEDF2B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9144000" cy="405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6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356B060-CAAE-4F1F-B0C6-E9A670BB7882}"/>
              </a:ext>
            </a:extLst>
          </p:cNvPr>
          <p:cNvSpPr/>
          <p:nvPr/>
        </p:nvSpPr>
        <p:spPr>
          <a:xfrm>
            <a:off x="467544" y="860514"/>
            <a:ext cx="8280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ts val="2400"/>
              </a:lnSpc>
            </a:pPr>
            <a:r>
              <a:rPr lang="zh-TW" altLang="zh-TW" sz="2000" dirty="0">
                <a:solidFill>
                  <a:srgbClr val="FFFFFF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  <a:hlinkClick r:id="rId2"/>
              </a:rPr>
              <a:t>育嬰留職停薪津貼，顧葵寶寶無負擔沒煩惱</a:t>
            </a:r>
            <a:endParaRPr lang="zh-TW" altLang="zh-TW" sz="2000" dirty="0">
              <a:solidFill>
                <a:srgbClr val="FFFFFF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 defTabSz="685800" fontAlgn="ctr">
              <a:lnSpc>
                <a:spcPts val="2400"/>
              </a:lnSpc>
            </a:pPr>
            <a:r>
              <a:rPr lang="zh-TW" altLang="zh-TW" sz="2000" dirty="0">
                <a:solidFill>
                  <a:srgbClr val="0000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分享:</a:t>
            </a:r>
            <a:r>
              <a:rPr lang="zh-TW" altLang="zh-TW" sz="2000" dirty="0">
                <a:solidFill>
                  <a:srgbClr val="AAAAAA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                            </a:t>
            </a:r>
          </a:p>
          <a:p>
            <a:pPr defTabSz="685800">
              <a:lnSpc>
                <a:spcPts val="2400"/>
              </a:lnSpc>
            </a:pPr>
            <a:r>
              <a:rPr lang="zh-TW" altLang="zh-TW" sz="2000" dirty="0">
                <a:solidFill>
                  <a:srgbClr val="AAAAAA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 </a:t>
            </a:r>
            <a:endParaRPr lang="zh-TW" altLang="zh-TW" sz="20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 defTabSz="685800">
              <a:lnSpc>
                <a:spcPts val="2400"/>
              </a:lnSpc>
            </a:pPr>
            <a:r>
              <a:rPr lang="zh-TW" altLang="zh-TW" sz="2000" dirty="0">
                <a:solidFill>
                  <a:srgbClr val="0000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很多爸爸媽媽在得知懷孕的好消息時，既興奮又感動，喜極而泣，</a:t>
            </a:r>
            <a:endParaRPr lang="en-US" altLang="zh-TW" sz="2000" dirty="0">
              <a:solidFill>
                <a:srgbClr val="000000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 defTabSz="685800">
              <a:lnSpc>
                <a:spcPts val="2400"/>
              </a:lnSpc>
            </a:pPr>
            <a:r>
              <a:rPr lang="zh-TW" altLang="zh-TW" sz="2000" dirty="0">
                <a:solidFill>
                  <a:srgbClr val="0000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開心地準備迎接新生命的到來😄</a:t>
            </a:r>
            <a:endParaRPr lang="zh-TW" altLang="zh-TW" sz="2000" b="1" dirty="0">
              <a:solidFill>
                <a:srgbClr val="AAAAAA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 defTabSz="685800">
              <a:lnSpc>
                <a:spcPts val="2400"/>
              </a:lnSpc>
            </a:pPr>
            <a:r>
              <a:rPr lang="zh-TW" altLang="zh-TW" sz="2000" dirty="0">
                <a:solidFill>
                  <a:srgbClr val="0000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在孩子出生之前，也要事先考慮到孩子出生後的照育問題唷~</a:t>
            </a:r>
            <a:endParaRPr lang="zh-TW" altLang="zh-TW" sz="2000" b="1" dirty="0">
              <a:solidFill>
                <a:srgbClr val="AAAAAA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 defTabSz="685800">
              <a:lnSpc>
                <a:spcPts val="2400"/>
              </a:lnSpc>
            </a:pPr>
            <a:r>
              <a:rPr lang="zh-TW" altLang="zh-TW" sz="2000" dirty="0">
                <a:solidFill>
                  <a:srgbClr val="0000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如果媽媽選擇先自己照顧小孩，同時也可能會考慮到「育嬰留職停薪津貼」的這項權益</a:t>
            </a:r>
            <a:r>
              <a:rPr lang="zh-TW" altLang="en-US" sz="2000" dirty="0">
                <a:solidFill>
                  <a:srgbClr val="0000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。</a:t>
            </a:r>
            <a:r>
              <a:rPr lang="zh-TW" altLang="zh-TW" sz="2000" dirty="0">
                <a:solidFill>
                  <a:srgbClr val="0000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但必須要知道的是，在申請這項津貼之前，必須要向公司申請「</a:t>
            </a:r>
            <a:r>
              <a:rPr lang="zh-TW" altLang="zh-TW" sz="2000" dirty="0">
                <a:solidFill>
                  <a:srgbClr val="B41A0F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育嬰留職停薪</a:t>
            </a:r>
            <a:r>
              <a:rPr lang="zh-TW" altLang="zh-TW" sz="2000" dirty="0">
                <a:solidFill>
                  <a:srgbClr val="0000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」，也就是所謂的「育嬰假」。</a:t>
            </a:r>
            <a:br>
              <a:rPr lang="zh-TW" altLang="zh-TW" sz="2000" b="1" dirty="0">
                <a:solidFill>
                  <a:srgbClr val="AAAAAA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</a:br>
            <a:r>
              <a:rPr lang="zh-TW" altLang="zh-TW" sz="2000" b="1" dirty="0">
                <a:solidFill>
                  <a:srgbClr val="AAAAAA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 </a:t>
            </a:r>
          </a:p>
          <a:p>
            <a:pPr defTabSz="685800">
              <a:lnSpc>
                <a:spcPts val="2400"/>
              </a:lnSpc>
            </a:pPr>
            <a:r>
              <a:rPr lang="zh-TW" altLang="zh-TW" sz="2000" dirty="0">
                <a:solidFill>
                  <a:srgbClr val="346CB5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「育嬰留職停薪」是「性別工作平等法」所規定的工作權益</a:t>
            </a:r>
            <a:r>
              <a:rPr lang="zh-TW" altLang="zh-TW" sz="2000" dirty="0">
                <a:solidFill>
                  <a:srgbClr val="0000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，無論是在職中的爸爸或在職中的媽媽都可以申請喔！</a:t>
            </a:r>
            <a:endParaRPr lang="zh-TW" altLang="zh-TW" sz="2000" b="1" dirty="0">
              <a:solidFill>
                <a:srgbClr val="AAAAAA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 defTabSz="685800">
              <a:lnSpc>
                <a:spcPts val="2400"/>
              </a:lnSpc>
            </a:pPr>
            <a:r>
              <a:rPr lang="zh-TW" altLang="zh-TW" sz="2000" b="1" dirty="0">
                <a:solidFill>
                  <a:srgbClr val="AAAAAA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 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7307930-C7F7-4B2C-9DD1-75E039AFEC89}"/>
              </a:ext>
            </a:extLst>
          </p:cNvPr>
          <p:cNvSpPr/>
          <p:nvPr/>
        </p:nvSpPr>
        <p:spPr>
          <a:xfrm>
            <a:off x="0" y="6381328"/>
            <a:ext cx="9144000" cy="378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ts val="2400"/>
              </a:lnSpc>
            </a:pPr>
            <a:r>
              <a:rPr lang="zh-TW" altLang="zh-TW" dirty="0">
                <a:solidFill>
                  <a:srgbClr val="0000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讓我們一同來瞭解育嬰假應該要如何申請吧！讓我們繼續看下去.......</a:t>
            </a:r>
            <a:endParaRPr lang="zh-TW" altLang="zh-TW" dirty="0">
              <a:solidFill>
                <a:srgbClr val="AAAAAA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696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8D7D447-9387-45A5-B77E-0AAB6A9A6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1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3895E97-3177-45A7-9A1E-A6F72F160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3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05AC96C-855B-4095-B127-BF1136421130}"/>
              </a:ext>
            </a:extLst>
          </p:cNvPr>
          <p:cNvSpPr/>
          <p:nvPr/>
        </p:nvSpPr>
        <p:spPr>
          <a:xfrm>
            <a:off x="251520" y="2690336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zh-TW" altLang="en-US" sz="2000" b="1" dirty="0">
                <a:solidFill>
                  <a:srgbClr val="B41A0F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「育嬰留職停薪」的申請資格</a:t>
            </a:r>
            <a:r>
              <a:rPr lang="zh-TW" altLang="en-US" sz="2000" b="1" dirty="0">
                <a:solidFill>
                  <a:schemeClr val="tx1">
                    <a:lumMod val="7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，看這裡📢📢</a:t>
            </a:r>
            <a:br>
              <a:rPr lang="zh-TW" altLang="en-US" sz="2000" dirty="0">
                <a:solidFill>
                  <a:schemeClr val="tx1">
                    <a:lumMod val="7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</a:br>
            <a:endParaRPr lang="en-US" altLang="zh-TW" sz="2000" dirty="0">
              <a:solidFill>
                <a:schemeClr val="tx1">
                  <a:lumMod val="75000"/>
                </a:schemeClr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>
              <a:lnSpc>
                <a:spcPts val="2400"/>
              </a:lnSpc>
            </a:pPr>
            <a:r>
              <a:rPr lang="zh-TW" altLang="en-US" sz="2000" dirty="0">
                <a:solidFill>
                  <a:schemeClr val="tx1">
                    <a:lumMod val="7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只要申請時夫妻倆都是在職中，想要申請的爸爸或媽媽</a:t>
            </a:r>
            <a:r>
              <a:rPr lang="zh-TW" altLang="en-US" sz="2000" b="1" u="sng" dirty="0">
                <a:solidFill>
                  <a:schemeClr val="tx1">
                    <a:lumMod val="7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在公司任職滿</a:t>
            </a:r>
            <a:r>
              <a:rPr lang="en-US" altLang="zh-TW" sz="2000" b="1" u="sng" dirty="0">
                <a:solidFill>
                  <a:schemeClr val="tx1">
                    <a:lumMod val="7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6</a:t>
            </a:r>
            <a:r>
              <a:rPr lang="zh-TW" altLang="en-US" sz="2000" b="1" u="sng" dirty="0">
                <a:solidFill>
                  <a:schemeClr val="tx1">
                    <a:lumMod val="7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個月，</a:t>
            </a:r>
            <a:endParaRPr lang="en-US" altLang="zh-TW" sz="2000" b="1" u="sng" dirty="0">
              <a:solidFill>
                <a:schemeClr val="tx1">
                  <a:lumMod val="75000"/>
                </a:schemeClr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>
              <a:lnSpc>
                <a:spcPts val="2400"/>
              </a:lnSpc>
            </a:pPr>
            <a:r>
              <a:rPr lang="zh-TW" altLang="en-US" sz="2000" b="1" u="sng" dirty="0">
                <a:solidFill>
                  <a:schemeClr val="tx1">
                    <a:lumMod val="7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且小孩滿</a:t>
            </a:r>
            <a:r>
              <a:rPr lang="en-US" altLang="zh-TW" sz="2000" b="1" u="sng" dirty="0">
                <a:solidFill>
                  <a:schemeClr val="tx1">
                    <a:lumMod val="7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3</a:t>
            </a:r>
            <a:r>
              <a:rPr lang="zh-TW" altLang="en-US" sz="2000" b="1" u="sng" dirty="0">
                <a:solidFill>
                  <a:schemeClr val="tx1">
                    <a:lumMod val="7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歲前</a:t>
            </a:r>
            <a:r>
              <a:rPr lang="zh-TW" altLang="en-US" sz="2000" dirty="0">
                <a:solidFill>
                  <a:schemeClr val="tx1">
                    <a:lumMod val="7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，就可以申請育嬰留職停薪唷！</a:t>
            </a:r>
          </a:p>
        </p:txBody>
      </p:sp>
    </p:spTree>
    <p:extLst>
      <p:ext uri="{BB962C8B-B14F-4D97-AF65-F5344CB8AC3E}">
        <p14:creationId xmlns:p14="http://schemas.microsoft.com/office/powerpoint/2010/main" val="130680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2468F51-A01F-4290-96DC-CD83C4C0C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6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3BC5F78-2B00-40C2-98B4-A94DB10E8107}"/>
              </a:ext>
            </a:extLst>
          </p:cNvPr>
          <p:cNvSpPr/>
          <p:nvPr/>
        </p:nvSpPr>
        <p:spPr>
          <a:xfrm>
            <a:off x="323528" y="1927307"/>
            <a:ext cx="8496944" cy="2695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100"/>
              </a:spcAft>
            </a:pPr>
            <a:r>
              <a:rPr lang="zh-TW" altLang="en-US" sz="2000" b="1" dirty="0">
                <a:solidFill>
                  <a:srgbClr val="B41A0F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「育嬰留職停薪」可以請多久呢？</a:t>
            </a:r>
            <a:r>
              <a:rPr lang="zh-TW" altLang="en-US" sz="2000" b="1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有一些細項要注意唷！</a:t>
            </a:r>
            <a:endParaRPr lang="zh-TW" altLang="en-US" sz="20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申請育嬰留職停薪，每次以不少於</a:t>
            </a:r>
            <a:r>
              <a:rPr lang="en-US" altLang="zh-TW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6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個月為原則，一次最長只可申請</a:t>
            </a:r>
            <a:r>
              <a:rPr lang="en-US" altLang="zh-TW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2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年。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TW" sz="20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育嬰留職停薪最晚可以請到小孩滿</a:t>
            </a:r>
            <a:r>
              <a:rPr lang="en-US" altLang="zh-TW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3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歲前，所以若是小孩</a:t>
            </a:r>
            <a:r>
              <a:rPr lang="en-US" altLang="zh-TW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1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歲</a:t>
            </a:r>
            <a:r>
              <a:rPr lang="en-US" altLang="zh-TW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1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個月時申請    </a:t>
            </a:r>
            <a:endParaRPr lang="en-US" altLang="zh-TW" sz="20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 育嬰留職停薪，最長也只會核定</a:t>
            </a:r>
            <a:r>
              <a:rPr lang="en-US" altLang="zh-TW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1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年</a:t>
            </a:r>
            <a:r>
              <a:rPr lang="en-US" altLang="zh-TW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11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個月的育嬰假。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TW" sz="20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如果是同時照顧兩位以上的小孩，育嬰留職停薪期間應合併計算，可以</a:t>
            </a:r>
            <a:endParaRPr lang="en-US" altLang="zh-TW" sz="20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 請到年紀最小的小孩滿</a:t>
            </a:r>
            <a:r>
              <a:rPr lang="en-US" altLang="zh-TW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3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歲前，同樣最長只可申請</a:t>
            </a:r>
            <a:r>
              <a:rPr lang="en-US" altLang="zh-TW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2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年。</a:t>
            </a:r>
          </a:p>
        </p:txBody>
      </p:sp>
    </p:spTree>
    <p:extLst>
      <p:ext uri="{BB962C8B-B14F-4D97-AF65-F5344CB8AC3E}">
        <p14:creationId xmlns:p14="http://schemas.microsoft.com/office/powerpoint/2010/main" val="342776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FA3B88E-1F6F-44BB-A616-714EBC0A562C}"/>
              </a:ext>
            </a:extLst>
          </p:cNvPr>
          <p:cNvSpPr/>
          <p:nvPr/>
        </p:nvSpPr>
        <p:spPr>
          <a:xfrm>
            <a:off x="323528" y="1788808"/>
            <a:ext cx="8352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rgbClr val="B41A0F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「育嬰留職停薪」該要向誰提出申請呢？</a:t>
            </a:r>
            <a:b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</a:b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要申請的爸爸或媽媽需提交「書面資料」給雇主來申請育嬰留職停薪，</a:t>
            </a:r>
            <a:endParaRPr lang="en-US" altLang="zh-TW" sz="20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且書面申請資料中應記載以下的內容：</a:t>
            </a:r>
            <a:endParaRPr lang="en-US" altLang="zh-TW" sz="20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endParaRPr lang="zh-TW" altLang="en-US" sz="20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>
              <a:buFont typeface="+mj-lt"/>
              <a:buAutoNum type="arabicPeriod"/>
            </a:pP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姓名、職務</a:t>
            </a:r>
          </a:p>
          <a:p>
            <a:pPr>
              <a:buFont typeface="+mj-lt"/>
              <a:buAutoNum type="arabicPeriod"/>
            </a:pP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申請育嬰留職停薪的期間</a:t>
            </a:r>
            <a:r>
              <a:rPr lang="en-US" altLang="zh-TW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(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開始日到結束日都要記載！</a:t>
            </a:r>
            <a:r>
              <a:rPr lang="en-US" altLang="zh-TW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)</a:t>
            </a:r>
            <a:endParaRPr lang="zh-TW" altLang="en-US" sz="20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>
              <a:buFont typeface="+mj-lt"/>
              <a:buAutoNum type="arabicPeriod"/>
            </a:pP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小孩的出生年月日</a:t>
            </a:r>
          </a:p>
          <a:p>
            <a:pPr>
              <a:buFont typeface="+mj-lt"/>
              <a:buAutoNum type="arabicPeriod"/>
            </a:pP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育嬰假期間的住所跟聯絡電話</a:t>
            </a:r>
          </a:p>
          <a:p>
            <a:pPr>
              <a:buFont typeface="+mj-lt"/>
              <a:buAutoNum type="arabicPeriod"/>
            </a:pP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是否繼續參加社會保險</a:t>
            </a:r>
          </a:p>
          <a:p>
            <a:pPr>
              <a:buFont typeface="+mj-lt"/>
              <a:buAutoNum type="arabicPeriod"/>
            </a:pP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檢附配偶在職證明</a:t>
            </a:r>
          </a:p>
        </p:txBody>
      </p:sp>
    </p:spTree>
    <p:extLst>
      <p:ext uri="{BB962C8B-B14F-4D97-AF65-F5344CB8AC3E}">
        <p14:creationId xmlns:p14="http://schemas.microsoft.com/office/powerpoint/2010/main" val="232540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兒童朋友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153_TF03896101.potx" id="{6A3A4BDE-38F3-481F-95FA-0BBF6CA84F65}" vid="{124C5BAE-A73E-45D1-9C79-D966FFA50C0E}"/>
    </a:ext>
  </a:extLst>
</a:theme>
</file>

<file path=ppt/theme/theme2.xml><?xml version="1.0" encoding="utf-8"?>
<a:theme xmlns:a="http://schemas.openxmlformats.org/drawingml/2006/main" name="Office 佈景主題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a4f35948-e619-41b3-aa29-22878b09cfd2"/>
    <ds:schemaRef ds:uri="http://schemas.microsoft.com/office/infopath/2007/PartnerControls"/>
    <ds:schemaRef ds:uri="http://schemas.openxmlformats.org/package/2006/metadata/core-properties"/>
    <ds:schemaRef ds:uri="40262f94-9f35-4ac3-9a90-690165a166b7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校園兒童教育簡報，相簿 (寬螢幕)</Template>
  <TotalTime>12</TotalTime>
  <Words>530</Words>
  <Application>Microsoft Office PowerPoint</Application>
  <PresentationFormat>如螢幕大小 (4:3)</PresentationFormat>
  <Paragraphs>77</Paragraphs>
  <Slides>18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細明體</vt:lpstr>
      <vt:lpstr>華康方圓體W7</vt:lpstr>
      <vt:lpstr>華康方圓體W7(P)</vt:lpstr>
      <vt:lpstr>微軟正黑體</vt:lpstr>
      <vt:lpstr>Arial</vt:lpstr>
      <vt:lpstr>兒童朋友 16x9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WU</dc:creator>
  <cp:keywords/>
  <cp:lastModifiedBy>WU</cp:lastModifiedBy>
  <cp:revision>2</cp:revision>
  <dcterms:created xsi:type="dcterms:W3CDTF">2018-03-26T01:32:41Z</dcterms:created>
  <dcterms:modified xsi:type="dcterms:W3CDTF">2018-03-26T01:44:47Z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